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
  </p:notesMasterIdLst>
  <p:sldIdLst>
    <p:sldId id="272" r:id="rId2"/>
    <p:sldId id="260" r:id="rId3"/>
    <p:sldId id="261" r:id="rId4"/>
    <p:sldId id="262" r:id="rId5"/>
    <p:sldId id="263" r:id="rId6"/>
    <p:sldId id="265" r:id="rId7"/>
    <p:sldId id="273"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516" y="90"/>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494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DE80-DFE7-466C-B02C-1FE07C442112}" type="datetimeFigureOut">
              <a:rPr lang="en-US" smtClean="0"/>
              <a:pPr/>
              <a:t>4/1/2014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044E-68CF-43E4-80EE-29E3C246E5D7}" type="slidenum">
              <a:rPr lang="en-US" smtClean="0"/>
              <a:pPr/>
              <a:t>‹#›</a:t>
            </a:fld>
            <a:endParaRPr lang="en-US"/>
          </a:p>
        </p:txBody>
      </p:sp>
    </p:spTree>
    <p:extLst>
      <p:ext uri="{BB962C8B-B14F-4D97-AF65-F5344CB8AC3E}">
        <p14:creationId xmlns:p14="http://schemas.microsoft.com/office/powerpoint/2010/main" val="310174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1</a:t>
            </a:fld>
            <a:endParaRPr lang="en-US"/>
          </a:p>
        </p:txBody>
      </p:sp>
    </p:spTree>
    <p:extLst>
      <p:ext uri="{BB962C8B-B14F-4D97-AF65-F5344CB8AC3E}">
        <p14:creationId xmlns:p14="http://schemas.microsoft.com/office/powerpoint/2010/main" val="261011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 	</a:t>
            </a:r>
            <a:r>
              <a:rPr lang="en-US" dirty="0"/>
              <a:t>Hi! You’ve been newly elected to the </a:t>
            </a:r>
            <a:r>
              <a:rPr lang="en-US" dirty="0" smtClean="0"/>
              <a:t>Board of Directors! Congratulations</a:t>
            </a:r>
            <a:r>
              <a:rPr lang="en-US" dirty="0"/>
              <a:t>! You are going to have an exciting time getting the chance to shape the Society</a:t>
            </a:r>
          </a:p>
        </p:txBody>
      </p:sp>
      <p:sp>
        <p:nvSpPr>
          <p:cNvPr id="4" name="Slide Number Placeholder 3"/>
          <p:cNvSpPr>
            <a:spLocks noGrp="1"/>
          </p:cNvSpPr>
          <p:nvPr>
            <p:ph type="sldNum" sz="quarter" idx="10"/>
          </p:nvPr>
        </p:nvSpPr>
        <p:spPr/>
        <p:txBody>
          <a:bodyPr/>
          <a:lstStyle/>
          <a:p>
            <a:fld id="{09F9044E-68CF-43E4-80EE-29E3C246E5D7}" type="slidenum">
              <a:rPr lang="en-US" smtClean="0"/>
              <a:pPr/>
              <a:t>2</a:t>
            </a:fld>
            <a:endParaRPr lang="en-US"/>
          </a:p>
        </p:txBody>
      </p:sp>
    </p:spTree>
    <p:extLst>
      <p:ext uri="{BB962C8B-B14F-4D97-AF65-F5344CB8AC3E}">
        <p14:creationId xmlns:p14="http://schemas.microsoft.com/office/powerpoint/2010/main" val="88933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  </a:t>
            </a:r>
            <a:r>
              <a:rPr lang="en-US" dirty="0"/>
              <a:t>My previous committee met every 2 months by phone. How does the board meet?</a:t>
            </a:r>
          </a:p>
          <a:p>
            <a:r>
              <a:rPr lang="en-US" b="1" dirty="0"/>
              <a:t>Respondent: 	</a:t>
            </a:r>
            <a:r>
              <a:rPr lang="en-US" dirty="0"/>
              <a:t>The Board meets monthly via phone and twice a year in person at the Spring and Fall meetings. There are sometimes ad hoc calls to work on specific topics or projects but those are not constant – only as needed. </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3</a:t>
            </a:fld>
            <a:endParaRPr lang="en-US"/>
          </a:p>
        </p:txBody>
      </p:sp>
    </p:spTree>
    <p:extLst>
      <p:ext uri="{BB962C8B-B14F-4D97-AF65-F5344CB8AC3E}">
        <p14:creationId xmlns:p14="http://schemas.microsoft.com/office/powerpoint/2010/main" val="188349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Interviewer</a:t>
            </a:r>
            <a:r>
              <a:rPr lang="en-US" dirty="0" smtClean="0"/>
              <a:t>:   </a:t>
            </a:r>
            <a:r>
              <a:rPr lang="en-US" dirty="0"/>
              <a:t>Can you describe for me a typical monthly conference call and how you felt for your first one? </a:t>
            </a:r>
          </a:p>
          <a:p>
            <a:r>
              <a:rPr lang="en-US" b="1" dirty="0"/>
              <a:t>Respondent: 	</a:t>
            </a:r>
            <a:r>
              <a:rPr lang="en-US" dirty="0"/>
              <a:t>The Chair sets the format of the call. The BOD rotates taking minutes but the officers are exempt. We follow Robert’s Rules of Order when it comes to protocol.  I was really nervous my first call and didn’t know how or when to participate but I managed to find my way and now am an active participant!</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4</a:t>
            </a:fld>
            <a:endParaRPr lang="en-US"/>
          </a:p>
        </p:txBody>
      </p:sp>
    </p:spTree>
    <p:extLst>
      <p:ext uri="{BB962C8B-B14F-4D97-AF65-F5344CB8AC3E}">
        <p14:creationId xmlns:p14="http://schemas.microsoft.com/office/powerpoint/2010/main" val="3620174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 	</a:t>
            </a:r>
            <a:r>
              <a:rPr lang="en-US" dirty="0"/>
              <a:t>Do you miss any calls due to work or other responsibilities? What happens then? </a:t>
            </a:r>
          </a:p>
          <a:p>
            <a:r>
              <a:rPr lang="en-US" b="1" dirty="0"/>
              <a:t>Respondent:	</a:t>
            </a:r>
            <a:r>
              <a:rPr lang="en-US" dirty="0"/>
              <a:t>Common courtesy is to notify the Chair. You’re free to comment on any agenda items via email.</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5</a:t>
            </a:fld>
            <a:endParaRPr lang="en-US"/>
          </a:p>
        </p:txBody>
      </p:sp>
    </p:spTree>
    <p:extLst>
      <p:ext uri="{BB962C8B-B14F-4D97-AF65-F5344CB8AC3E}">
        <p14:creationId xmlns:p14="http://schemas.microsoft.com/office/powerpoint/2010/main" val="283431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a:t>
            </a:r>
            <a:r>
              <a:rPr lang="en-US" dirty="0"/>
              <a:t>	What are some challenges the society faces from the BOD perspective? </a:t>
            </a:r>
          </a:p>
          <a:p>
            <a:r>
              <a:rPr lang="en-US" b="1" dirty="0"/>
              <a:t>Respondent:	</a:t>
            </a:r>
            <a:r>
              <a:rPr lang="en-US" dirty="0"/>
              <a:t>Keeping up </a:t>
            </a:r>
            <a:r>
              <a:rPr lang="en-US" strike="sngStrike" dirty="0"/>
              <a:t>the</a:t>
            </a:r>
            <a:r>
              <a:rPr lang="en-US" b="1" dirty="0"/>
              <a:t> </a:t>
            </a:r>
            <a:r>
              <a:rPr lang="en-US" b="1" dirty="0" smtClean="0"/>
              <a:t>c</a:t>
            </a:r>
            <a:r>
              <a:rPr lang="en-US" dirty="0" smtClean="0"/>
              <a:t>ommunications </a:t>
            </a:r>
            <a:r>
              <a:rPr lang="en-US" dirty="0"/>
              <a:t>and finding time or people </a:t>
            </a:r>
            <a:r>
              <a:rPr lang="en-US" dirty="0" smtClean="0">
                <a:solidFill>
                  <a:srgbClr val="FF0000"/>
                </a:solidFill>
              </a:rPr>
              <a:t>to </a:t>
            </a:r>
            <a:r>
              <a:rPr lang="en-US" strike="sngStrike" dirty="0" smtClean="0"/>
              <a:t>for</a:t>
            </a:r>
            <a:r>
              <a:rPr lang="en-US" dirty="0" smtClean="0"/>
              <a:t> volunteer</a:t>
            </a:r>
            <a:r>
              <a:rPr lang="en-US" strike="sngStrike" dirty="0" smtClean="0"/>
              <a:t>ing</a:t>
            </a:r>
            <a:r>
              <a:rPr lang="en-US" dirty="0" smtClean="0"/>
              <a:t> </a:t>
            </a:r>
            <a:r>
              <a:rPr lang="en-US" dirty="0" smtClean="0">
                <a:solidFill>
                  <a:srgbClr val="FF0000"/>
                </a:solidFill>
              </a:rPr>
              <a:t>are always challenges</a:t>
            </a:r>
            <a:r>
              <a:rPr lang="en-US" dirty="0" smtClean="0"/>
              <a:t>.</a:t>
            </a:r>
            <a:r>
              <a:rPr lang="en-US" b="1" dirty="0" smtClean="0"/>
              <a:t> </a:t>
            </a:r>
            <a:r>
              <a:rPr lang="en-US" dirty="0"/>
              <a:t>We all have day jobs and this is something we do because we’re passionate about SCHC and want to make it the leading resource for hazard communication needs.</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6</a:t>
            </a:fld>
            <a:endParaRPr lang="en-US"/>
          </a:p>
        </p:txBody>
      </p:sp>
    </p:spTree>
    <p:extLst>
      <p:ext uri="{BB962C8B-B14F-4D97-AF65-F5344CB8AC3E}">
        <p14:creationId xmlns:p14="http://schemas.microsoft.com/office/powerpoint/2010/main" val="18584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	</a:t>
            </a:r>
            <a:r>
              <a:rPr lang="en-US" dirty="0"/>
              <a:t>I understand that board members are also liaisons to committees . . .  how are these determined?  </a:t>
            </a:r>
            <a:r>
              <a:rPr lang="en-US" strike="sngStrike" dirty="0"/>
              <a:t>Does</a:t>
            </a:r>
            <a:r>
              <a:rPr lang="en-US" dirty="0"/>
              <a:t> </a:t>
            </a:r>
            <a:r>
              <a:rPr lang="en-US" dirty="0" smtClean="0">
                <a:solidFill>
                  <a:srgbClr val="FF0000"/>
                </a:solidFill>
              </a:rPr>
              <a:t>Must </a:t>
            </a:r>
            <a:r>
              <a:rPr lang="en-US" dirty="0" smtClean="0"/>
              <a:t>a </a:t>
            </a:r>
            <a:r>
              <a:rPr lang="en-US" dirty="0"/>
              <a:t>board member </a:t>
            </a:r>
            <a:r>
              <a:rPr lang="en-US" strike="sngStrike" dirty="0"/>
              <a:t>have to</a:t>
            </a:r>
            <a:r>
              <a:rPr lang="en-US" dirty="0"/>
              <a:t> have had previous </a:t>
            </a:r>
            <a:r>
              <a:rPr lang="en-US" strike="sngStrike" dirty="0"/>
              <a:t>activity on</a:t>
            </a:r>
            <a:r>
              <a:rPr lang="en-US" dirty="0"/>
              <a:t> </a:t>
            </a:r>
            <a:r>
              <a:rPr lang="en-US" dirty="0" smtClean="0">
                <a:solidFill>
                  <a:srgbClr val="FF0000"/>
                </a:solidFill>
              </a:rPr>
              <a:t>experience with </a:t>
            </a:r>
            <a:r>
              <a:rPr lang="en-US" dirty="0" smtClean="0"/>
              <a:t>a </a:t>
            </a:r>
            <a:r>
              <a:rPr lang="en-US" dirty="0"/>
              <a:t>committee for which they are the liaison?</a:t>
            </a:r>
          </a:p>
          <a:p>
            <a:r>
              <a:rPr lang="en-US" b="1" dirty="0"/>
              <a:t>Respondent:	</a:t>
            </a:r>
            <a:r>
              <a:rPr lang="en-US" dirty="0"/>
              <a:t>I wasn’t involved in the committee I was assigned as a liaison but this gave me an excellent opportunity to learn more about that committee works. </a:t>
            </a:r>
            <a:r>
              <a:rPr lang="en-US" dirty="0" smtClean="0"/>
              <a:t>I</a:t>
            </a:r>
            <a:r>
              <a:rPr lang="en-US" dirty="0" smtClean="0">
                <a:solidFill>
                  <a:srgbClr val="FF0000"/>
                </a:solidFill>
              </a:rPr>
              <a:t>’ve</a:t>
            </a:r>
            <a:r>
              <a:rPr lang="en-US" dirty="0" smtClean="0"/>
              <a:t> </a:t>
            </a:r>
            <a:r>
              <a:rPr lang="en-US" strike="sngStrike" dirty="0"/>
              <a:t>have</a:t>
            </a:r>
            <a:r>
              <a:rPr lang="en-US" dirty="0"/>
              <a:t> been able to use this knowledge as  well as the experience from being on another committee to make valuable contributions to the Board. I’ve really learned a lot!</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7</a:t>
            </a:fld>
            <a:endParaRPr lang="en-US"/>
          </a:p>
        </p:txBody>
      </p:sp>
    </p:spTree>
    <p:extLst>
      <p:ext uri="{BB962C8B-B14F-4D97-AF65-F5344CB8AC3E}">
        <p14:creationId xmlns:p14="http://schemas.microsoft.com/office/powerpoint/2010/main" val="73323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Interviewer:	</a:t>
            </a:r>
            <a:r>
              <a:rPr lang="en-US" dirty="0"/>
              <a:t>Any words of wisdom for incoming BOD members? </a:t>
            </a:r>
          </a:p>
          <a:p>
            <a:r>
              <a:rPr lang="en-US" b="1" dirty="0"/>
              <a:t>Respondent:	</a:t>
            </a:r>
            <a:r>
              <a:rPr lang="en-US" dirty="0"/>
              <a:t>Be present as much as possible and not afraid to voice your opinion. The BOD is open to all points of view and you should feel free to communicate or ask questions. Remember to get involved for any ad hoc teams that may be appointed or if you have a particular passion for being a liaison – Speak Up!  It’s a great way to get involved and it’s a definite growth opportunity for you as a professional!</a:t>
            </a:r>
          </a:p>
          <a:p>
            <a:r>
              <a:rPr lang="en-US" dirty="0"/>
              <a:t> </a:t>
            </a:r>
          </a:p>
          <a:p>
            <a:r>
              <a:rPr lang="en-US" dirty="0"/>
              <a:t>We are all here for the same purpose – the </a:t>
            </a:r>
            <a:r>
              <a:rPr lang="en-US" dirty="0" smtClean="0">
                <a:solidFill>
                  <a:srgbClr val="FF0000"/>
                </a:solidFill>
              </a:rPr>
              <a:t>smooth </a:t>
            </a:r>
            <a:r>
              <a:rPr lang="en-US" dirty="0" smtClean="0"/>
              <a:t>functioning </a:t>
            </a:r>
            <a:r>
              <a:rPr lang="en-US" dirty="0"/>
              <a:t>of the premier society in the field of Hazard Communication!</a:t>
            </a:r>
          </a:p>
          <a:p>
            <a:endParaRPr lang="en-US" dirty="0"/>
          </a:p>
        </p:txBody>
      </p:sp>
      <p:sp>
        <p:nvSpPr>
          <p:cNvPr id="4" name="Slide Number Placeholder 3"/>
          <p:cNvSpPr>
            <a:spLocks noGrp="1"/>
          </p:cNvSpPr>
          <p:nvPr>
            <p:ph type="sldNum" sz="quarter" idx="10"/>
          </p:nvPr>
        </p:nvSpPr>
        <p:spPr/>
        <p:txBody>
          <a:bodyPr/>
          <a:lstStyle/>
          <a:p>
            <a:fld id="{09F9044E-68CF-43E4-80EE-29E3C246E5D7}" type="slidenum">
              <a:rPr lang="en-US" smtClean="0"/>
              <a:pPr/>
              <a:t>8</a:t>
            </a:fld>
            <a:endParaRPr lang="en-US"/>
          </a:p>
        </p:txBody>
      </p:sp>
    </p:spTree>
    <p:extLst>
      <p:ext uri="{BB962C8B-B14F-4D97-AF65-F5344CB8AC3E}">
        <p14:creationId xmlns:p14="http://schemas.microsoft.com/office/powerpoint/2010/main" val="2517888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ED660CF-7709-42AE-AF56-41B03ED8F7CE}" type="datetime1">
              <a:rPr lang="en-US" smtClean="0"/>
              <a:pPr/>
              <a:t>4/1/2014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Prepared January 2014</a:t>
            </a:r>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11910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6B7516-045C-4195-AA11-794452A9997D}"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10444712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09880926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86138784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6B7516-045C-4195-AA11-794452A9997D}"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4581027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B7516-045C-4195-AA11-794452A9997D}" type="datetime1">
              <a:rPr lang="en-US" smtClean="0"/>
              <a:pPr/>
              <a:t>4/1/2014</a:t>
            </a:fld>
            <a:endParaRPr lang="en-US"/>
          </a:p>
        </p:txBody>
      </p:sp>
      <p:sp>
        <p:nvSpPr>
          <p:cNvPr id="8" name="Footer Placeholder 7"/>
          <p:cNvSpPr>
            <a:spLocks noGrp="1"/>
          </p:cNvSpPr>
          <p:nvPr>
            <p:ph type="ftr" sz="quarter" idx="11"/>
          </p:nvPr>
        </p:nvSpPr>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2446617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06B7516-045C-4195-AA11-794452A9997D}" type="datetime1">
              <a:rPr lang="en-US" smtClean="0"/>
              <a:pPr/>
              <a:t>4/1/2014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56609420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6BC7B3-1573-4910-8DD4-56F8043530E3}"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97115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D45C47D-F69D-4F03-9846-A3861517D61B}"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37822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1FE8AD-0BC5-4C79-B4F0-420BDD1A5E54}"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251316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6CE27-ED8D-48A3-BD37-BE154B29485E}" type="datetime1">
              <a:rPr lang="en-US" smtClean="0"/>
              <a:pPr/>
              <a:t>4/1/2014</a:t>
            </a:fld>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03343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C254DE-1BE3-4EEF-8042-F01061D8CD29}"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29213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2FD4A8-5FB8-4795-BBBE-44AD91315940}" type="datetime1">
              <a:rPr lang="en-US" smtClean="0"/>
              <a:pPr/>
              <a:t>4/1/2014</a:t>
            </a:fld>
            <a:endParaRPr lang="en-US"/>
          </a:p>
        </p:txBody>
      </p:sp>
      <p:sp>
        <p:nvSpPr>
          <p:cNvPr id="8" name="Footer Placeholder 7"/>
          <p:cNvSpPr>
            <a:spLocks noGrp="1"/>
          </p:cNvSpPr>
          <p:nvPr>
            <p:ph type="ftr" sz="quarter" idx="11"/>
          </p:nvPr>
        </p:nvSpPr>
        <p:spPr/>
        <p:txBody>
          <a:bodyPr/>
          <a:lstStyle/>
          <a:p>
            <a:r>
              <a:rPr lang="en-US" smtClean="0"/>
              <a:t>Prepared January 2014</a:t>
            </a:r>
            <a:endParaRPr lang="en-US"/>
          </a:p>
        </p:txBody>
      </p:sp>
      <p:sp>
        <p:nvSpPr>
          <p:cNvPr id="9" name="Slide Number Placeholder 8"/>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77796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6EFD3A-1AB1-402E-9C5F-7CFA333CDD43}" type="datetime1">
              <a:rPr lang="en-US" smtClean="0"/>
              <a:pPr/>
              <a:t>4/1/2014</a:t>
            </a:fld>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5791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C1A5-7557-416F-9A4A-0A0561B2135A}" type="datetime1">
              <a:rPr lang="en-US" smtClean="0"/>
              <a:pPr/>
              <a:t>4/1/2014</a:t>
            </a:fld>
            <a:endParaRPr lang="en-US"/>
          </a:p>
        </p:txBody>
      </p:sp>
      <p:sp>
        <p:nvSpPr>
          <p:cNvPr id="3" name="Footer Placeholder 2"/>
          <p:cNvSpPr>
            <a:spLocks noGrp="1"/>
          </p:cNvSpPr>
          <p:nvPr>
            <p:ph type="ftr" sz="quarter" idx="11"/>
          </p:nvPr>
        </p:nvSpPr>
        <p:spPr/>
        <p:txBody>
          <a:bodyPr/>
          <a:lstStyle/>
          <a:p>
            <a:r>
              <a:rPr lang="en-US" smtClean="0"/>
              <a:t>Prepared January 2014</a:t>
            </a:r>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01247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C74742-0685-44C1-AB78-0C5B1B8E74CE}"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34217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FE76B9-005F-4F54-979C-C16842B828B8}" type="datetime1">
              <a:rPr lang="en-US" smtClean="0"/>
              <a:pPr/>
              <a:t>4/1/2014</a:t>
            </a:fld>
            <a:endParaRPr lang="en-US"/>
          </a:p>
        </p:txBody>
      </p:sp>
      <p:sp>
        <p:nvSpPr>
          <p:cNvPr id="6" name="Footer Placeholder 5"/>
          <p:cNvSpPr>
            <a:spLocks noGrp="1"/>
          </p:cNvSpPr>
          <p:nvPr>
            <p:ph type="ftr" sz="quarter" idx="11"/>
          </p:nvPr>
        </p:nvSpPr>
        <p:spPr/>
        <p:txBody>
          <a:bodyPr/>
          <a:lstStyle/>
          <a:p>
            <a:r>
              <a:rPr lang="en-US" smtClean="0"/>
              <a:t>Prepared January 2014</a:t>
            </a:r>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572FF0E-D195-4C87-AC54-0EE415E8C927}" type="slidenum">
              <a:rPr lang="en-US" smtClean="0"/>
              <a:pPr/>
              <a:t>‹#›</a:t>
            </a:fld>
            <a:endParaRPr lang="en-US"/>
          </a:p>
        </p:txBody>
      </p:sp>
    </p:spTree>
    <p:extLst>
      <p:ext uri="{BB962C8B-B14F-4D97-AF65-F5344CB8AC3E}">
        <p14:creationId xmlns:p14="http://schemas.microsoft.com/office/powerpoint/2010/main" val="149612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06B7516-045C-4195-AA11-794452A9997D}" type="datetime1">
              <a:rPr lang="en-US" smtClean="0"/>
              <a:pPr/>
              <a:t>4/1/2014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Prepared January 2014</a:t>
            </a:r>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572FF0E-D195-4C87-AC54-0EE415E8C927}" type="slidenum">
              <a:rPr lang="en-US" smtClean="0"/>
              <a:pPr/>
              <a:t>‹#›</a:t>
            </a:fld>
            <a:endParaRPr lang="en-US"/>
          </a:p>
        </p:txBody>
      </p:sp>
    </p:spTree>
    <p:extLst>
      <p:ext uri="{BB962C8B-B14F-4D97-AF65-F5344CB8AC3E}">
        <p14:creationId xmlns:p14="http://schemas.microsoft.com/office/powerpoint/2010/main" val="147036846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Clarifying Roles of Leaders</a:t>
            </a:r>
            <a:br>
              <a:rPr lang="en-US" dirty="0" smtClean="0"/>
            </a:br>
            <a:r>
              <a:rPr lang="en-US" dirty="0" smtClean="0"/>
              <a:t>New Board of Directors</a:t>
            </a:r>
            <a:endParaRPr lang="en-US" dirty="0"/>
          </a:p>
        </p:txBody>
      </p:sp>
      <p:sp>
        <p:nvSpPr>
          <p:cNvPr id="3" name="Subtitle 2"/>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Prepared January 2014</a:t>
            </a:r>
            <a:endParaRPr lang="en-US"/>
          </a:p>
        </p:txBody>
      </p:sp>
      <p:sp>
        <p:nvSpPr>
          <p:cNvPr id="6" name="Slide Number Placeholder 5"/>
          <p:cNvSpPr>
            <a:spLocks noGrp="1"/>
          </p:cNvSpPr>
          <p:nvPr>
            <p:ph type="sldNum" sz="quarter" idx="12"/>
          </p:nvPr>
        </p:nvSpPr>
        <p:spPr/>
        <p:txBody>
          <a:bodyPr/>
          <a:lstStyle/>
          <a:p>
            <a:fld id="{E572FF0E-D195-4C87-AC54-0EE415E8C927}" type="slidenum">
              <a:rPr lang="en-US" smtClean="0"/>
              <a:pPr/>
              <a:t>1</a:t>
            </a:fld>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323" y="719718"/>
            <a:ext cx="1428750" cy="1428750"/>
          </a:xfrm>
          <a:prstGeom prst="rect">
            <a:avLst/>
          </a:prstGeom>
        </p:spPr>
      </p:pic>
      <p:pic>
        <p:nvPicPr>
          <p:cNvPr id="8" name="02 Introducti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95074" y="4895442"/>
            <a:ext cx="812800" cy="812800"/>
          </a:xfrm>
          <a:prstGeom prst="rect">
            <a:avLst/>
          </a:prstGeom>
        </p:spPr>
      </p:pic>
    </p:spTree>
    <p:extLst>
      <p:ext uri="{BB962C8B-B14F-4D97-AF65-F5344CB8AC3E}">
        <p14:creationId xmlns:p14="http://schemas.microsoft.com/office/powerpoint/2010/main" val="196631438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2</a:t>
            </a:fld>
            <a:endParaRPr lang="en-US"/>
          </a:p>
        </p:txBody>
      </p:sp>
    </p:spTree>
    <p:extLst>
      <p:ext uri="{BB962C8B-B14F-4D97-AF65-F5344CB8AC3E}">
        <p14:creationId xmlns:p14="http://schemas.microsoft.com/office/powerpoint/2010/main" val="2725829383"/>
      </p:ext>
    </p:extLst>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xmlns:p14="http://schemas.microsoft.com/office/powerpoint/2010/main" spd="slow" advClick="0" advTm="6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often does the Board meet?</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3</a:t>
            </a:fld>
            <a:endParaRPr lang="en-US"/>
          </a:p>
        </p:txBody>
      </p:sp>
      <p:pic>
        <p:nvPicPr>
          <p:cNvPr id="6" name="03 Meeting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02645" y="5049374"/>
            <a:ext cx="812800" cy="812800"/>
          </a:xfrm>
          <a:prstGeom prst="rect">
            <a:avLst/>
          </a:prstGeom>
        </p:spPr>
      </p:pic>
    </p:spTree>
    <p:extLst>
      <p:ext uri="{BB962C8B-B14F-4D97-AF65-F5344CB8AC3E}">
        <p14:creationId xmlns:p14="http://schemas.microsoft.com/office/powerpoint/2010/main" val="656462738"/>
      </p:ext>
    </p:extLst>
  </p:cSld>
  <p:clrMapOvr>
    <a:masterClrMapping/>
  </p:clrMapOvr>
  <mc:AlternateContent xmlns:mc="http://schemas.openxmlformats.org/markup-compatibility/2006" xmlns:p14="http://schemas.microsoft.com/office/powerpoint/2010/main">
    <mc:Choice Requires="p14">
      <p:transition spd="slow" p14:dur="1500" advClick="0" advTm="24010">
        <p:split orient="vert"/>
      </p:transition>
    </mc:Choice>
    <mc:Fallback xmlns="">
      <p:transition xmlns:p14="http://schemas.microsoft.com/office/powerpoint/2010/main" spd="slow" advClick="0" advTm="2401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what happens during these meetings?</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4</a:t>
            </a:fld>
            <a:endParaRPr lang="en-US"/>
          </a:p>
        </p:txBody>
      </p:sp>
      <p:pic>
        <p:nvPicPr>
          <p:cNvPr id="6" name="04 ConferenceCa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2819" y="4702785"/>
            <a:ext cx="812800" cy="812800"/>
          </a:xfrm>
          <a:prstGeom prst="rect">
            <a:avLst/>
          </a:prstGeom>
        </p:spPr>
      </p:pic>
    </p:spTree>
    <p:extLst>
      <p:ext uri="{BB962C8B-B14F-4D97-AF65-F5344CB8AC3E}">
        <p14:creationId xmlns:p14="http://schemas.microsoft.com/office/powerpoint/2010/main" val="264564829"/>
      </p:ext>
    </p:extLst>
  </p:cSld>
  <p:clrMapOvr>
    <a:masterClrMapping/>
  </p:clrMapOvr>
  <mc:AlternateContent xmlns:mc="http://schemas.openxmlformats.org/markup-compatibility/2006" xmlns:p14="http://schemas.microsoft.com/office/powerpoint/2010/main">
    <mc:Choice Requires="p14">
      <p:transition spd="slow" p14:dur="1500" advClick="0" advTm="32000">
        <p:split orient="vert"/>
      </p:transition>
    </mc:Choice>
    <mc:Fallback xmlns="">
      <p:transition xmlns:p14="http://schemas.microsoft.com/office/powerpoint/2010/main" spd="slow" advClick="0" advTm="3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happens if I have a conflict with the scheduled call?</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5</a:t>
            </a:fld>
            <a:endParaRPr lang="en-US"/>
          </a:p>
        </p:txBody>
      </p:sp>
      <p:pic>
        <p:nvPicPr>
          <p:cNvPr id="6" name="05 Miss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87504" y="4895442"/>
            <a:ext cx="812800" cy="812800"/>
          </a:xfrm>
          <a:prstGeom prst="rect">
            <a:avLst/>
          </a:prstGeom>
        </p:spPr>
      </p:pic>
    </p:spTree>
    <p:extLst>
      <p:ext uri="{BB962C8B-B14F-4D97-AF65-F5344CB8AC3E}">
        <p14:creationId xmlns:p14="http://schemas.microsoft.com/office/powerpoint/2010/main" val="1096767913"/>
      </p:ext>
    </p:extLst>
  </p:cSld>
  <p:clrMapOvr>
    <a:masterClrMapping/>
  </p:clrMapOvr>
  <mc:AlternateContent xmlns:mc="http://schemas.openxmlformats.org/markup-compatibility/2006" xmlns:p14="http://schemas.microsoft.com/office/powerpoint/2010/main">
    <mc:Choice Requires="p14">
      <p:transition spd="slow" p14:dur="1500" advClick="0" advTm="16000">
        <p:split orient="vert"/>
      </p:transition>
    </mc:Choice>
    <mc:Fallback xmlns="">
      <p:transition xmlns:p14="http://schemas.microsoft.com/office/powerpoint/2010/main" spd="slow" advClick="0" advTm="1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4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t>
            </a:r>
            <a:r>
              <a:rPr lang="en-US" dirty="0" smtClean="0">
                <a:solidFill>
                  <a:schemeClr val="bg1"/>
                </a:solidFill>
              </a:rPr>
              <a:t>challenges</a:t>
            </a:r>
            <a:r>
              <a:rPr lang="en-US" dirty="0" smtClean="0"/>
              <a:t> should I expect as a Board Member at SCHC? </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6</a:t>
            </a:fld>
            <a:endParaRPr lang="en-US"/>
          </a:p>
        </p:txBody>
      </p:sp>
      <p:pic>
        <p:nvPicPr>
          <p:cNvPr id="6" name="06 Challeng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82246" y="4882614"/>
            <a:ext cx="812800" cy="812800"/>
          </a:xfrm>
          <a:prstGeom prst="rect">
            <a:avLst/>
          </a:prstGeom>
        </p:spPr>
      </p:pic>
    </p:spTree>
    <p:extLst>
      <p:ext uri="{BB962C8B-B14F-4D97-AF65-F5344CB8AC3E}">
        <p14:creationId xmlns:p14="http://schemas.microsoft.com/office/powerpoint/2010/main" val="3393909378"/>
      </p:ext>
    </p:extLst>
  </p:cSld>
  <p:clrMapOvr>
    <a:masterClrMapping/>
  </p:clrMapOvr>
  <mc:AlternateContent xmlns:mc="http://schemas.openxmlformats.org/markup-compatibility/2006" xmlns:p14="http://schemas.microsoft.com/office/powerpoint/2010/main">
    <mc:Choice Requires="p14">
      <p:transition spd="slow" p14:dur="1500" advClick="0" advTm="29000">
        <p:split orient="vert"/>
      </p:transition>
    </mc:Choice>
    <mc:Fallback xmlns="">
      <p:transition xmlns:p14="http://schemas.microsoft.com/office/powerpoint/2010/main" spd="slow" advClick="0" advTm="29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 I expected to be a Liaison to a committee? </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7</a:t>
            </a:fld>
            <a:endParaRPr lang="en-US"/>
          </a:p>
        </p:txBody>
      </p:sp>
      <p:pic>
        <p:nvPicPr>
          <p:cNvPr id="6" name="07 Liaiso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16220829"/>
      </p:ext>
    </p:extLst>
  </p:cSld>
  <p:clrMapOvr>
    <a:masterClrMapping/>
  </p:clrMapOvr>
  <mc:AlternateContent xmlns:mc="http://schemas.openxmlformats.org/markup-compatibility/2006" xmlns:p14="http://schemas.microsoft.com/office/powerpoint/2010/main">
    <mc:Choice Requires="p14">
      <p:transition spd="slow" p14:dur="1500" advClick="0" advTm="38300">
        <p:split orient="vert"/>
      </p:transition>
    </mc:Choice>
    <mc:Fallback xmlns="">
      <p:transition xmlns:p14="http://schemas.microsoft.com/office/powerpoint/2010/main" spd="slow" advClick="0" advTm="383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Thank you and good luck in your </a:t>
            </a:r>
            <a:r>
              <a:rPr lang="en-US" smtClean="0"/>
              <a:t>new role at SCHC!!!</a:t>
            </a:r>
            <a:endParaRPr lang="en-US" dirty="0"/>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Prepared January 2014</a:t>
            </a:r>
            <a:endParaRPr lang="en-US"/>
          </a:p>
        </p:txBody>
      </p:sp>
      <p:sp>
        <p:nvSpPr>
          <p:cNvPr id="5" name="Slide Number Placeholder 4"/>
          <p:cNvSpPr>
            <a:spLocks noGrp="1"/>
          </p:cNvSpPr>
          <p:nvPr>
            <p:ph type="sldNum" sz="quarter" idx="12"/>
          </p:nvPr>
        </p:nvSpPr>
        <p:spPr/>
        <p:txBody>
          <a:bodyPr/>
          <a:lstStyle/>
          <a:p>
            <a:fld id="{E572FF0E-D195-4C87-AC54-0EE415E8C927}" type="slidenum">
              <a:rPr lang="en-US" smtClean="0"/>
              <a:pPr/>
              <a:t>8</a:t>
            </a:fld>
            <a:endParaRPr lang="en-US"/>
          </a:p>
        </p:txBody>
      </p:sp>
      <p:pic>
        <p:nvPicPr>
          <p:cNvPr id="6" name="08 Wisd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15474" y="4869787"/>
            <a:ext cx="812800" cy="812800"/>
          </a:xfrm>
          <a:prstGeom prst="rect">
            <a:avLst/>
          </a:prstGeom>
        </p:spPr>
      </p:pic>
    </p:spTree>
    <p:extLst>
      <p:ext uri="{BB962C8B-B14F-4D97-AF65-F5344CB8AC3E}">
        <p14:creationId xmlns:p14="http://schemas.microsoft.com/office/powerpoint/2010/main" val="3496491611"/>
      </p:ext>
    </p:extLst>
  </p:cSld>
  <p:clrMapOvr>
    <a:masterClrMapping/>
  </p:clrMapOvr>
  <mc:AlternateContent xmlns:mc="http://schemas.openxmlformats.org/markup-compatibility/2006" xmlns:p14="http://schemas.microsoft.com/office/powerpoint/2010/main">
    <mc:Choice Requires="p14">
      <p:transition spd="slow" p14:dur="1500" advClick="0" advTm="53500">
        <p:split orient="vert"/>
      </p:transition>
    </mc:Choice>
    <mc:Fallback xmlns="">
      <p:transition xmlns:p14="http://schemas.microsoft.com/office/powerpoint/2010/main" spd="slow" advClick="0" advTm="535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18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8401</TotalTime>
  <Words>160</Words>
  <Application>Microsoft Office PowerPoint</Application>
  <PresentationFormat>Widescreen</PresentationFormat>
  <Paragraphs>48</Paragraphs>
  <Slides>8</Slides>
  <Notes>8</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 Boardroom</vt:lpstr>
      <vt:lpstr>Clarifying Roles of Leaders New Board of Directors</vt:lpstr>
      <vt:lpstr>Introduction</vt:lpstr>
      <vt:lpstr>How often does the Board meet?</vt:lpstr>
      <vt:lpstr>So what happens during these meetings?</vt:lpstr>
      <vt:lpstr>What happens if I have a conflict with the scheduled call?</vt:lpstr>
      <vt:lpstr>What challenges should I expect as a Board Member at SCHC? </vt:lpstr>
      <vt:lpstr>Am I expected to be a Liaison to a committee? </vt:lpstr>
      <vt:lpstr>Thank you and good luck in your new role at SCHC!!!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Darlene Susa-Anderson</dc:creator>
  <cp:lastModifiedBy>Lori Chaplin</cp:lastModifiedBy>
  <cp:revision>36</cp:revision>
  <dcterms:created xsi:type="dcterms:W3CDTF">2014-01-09T21:42:12Z</dcterms:created>
  <dcterms:modified xsi:type="dcterms:W3CDTF">2014-04-01T18:57:49Z</dcterms:modified>
</cp:coreProperties>
</file>